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tiff" ContentType="image/tif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7" r:id="rId5"/>
    <p:sldId id="263" r:id="rId6"/>
    <p:sldId id="259" r:id="rId7"/>
    <p:sldId id="261" r:id="rId8"/>
    <p:sldId id="264" r:id="rId9"/>
    <p:sldId id="262" r:id="rId10"/>
    <p:sldId id="265" r:id="rId11"/>
    <p:sldId id="260" r:id="rId12"/>
    <p:sldId id="266" r:id="rId13"/>
    <p:sldId id="267" r:id="rId14"/>
    <p:sldId id="268" r:id="rId15"/>
    <p:sldId id="276" r:id="rId16"/>
    <p:sldId id="269" r:id="rId17"/>
    <p:sldId id="275" r:id="rId18"/>
    <p:sldId id="277" r:id="rId19"/>
    <p:sldId id="278" r:id="rId20"/>
    <p:sldId id="279" r:id="rId21"/>
    <p:sldId id="270" r:id="rId22"/>
    <p:sldId id="273" r:id="rId23"/>
    <p:sldId id="274" r:id="rId24"/>
    <p:sldId id="280" r:id="rId25"/>
    <p:sldId id="285" r:id="rId26"/>
    <p:sldId id="282" r:id="rId27"/>
    <p:sldId id="283" r:id="rId28"/>
    <p:sldId id="281" r:id="rId29"/>
    <p:sldId id="288" r:id="rId30"/>
    <p:sldId id="284" r:id="rId31"/>
    <p:sldId id="289" r:id="rId32"/>
    <p:sldId id="286" r:id="rId33"/>
    <p:sldId id="290" r:id="rId34"/>
    <p:sldId id="298" r:id="rId35"/>
    <p:sldId id="291" r:id="rId36"/>
    <p:sldId id="296" r:id="rId37"/>
    <p:sldId id="292" r:id="rId38"/>
    <p:sldId id="293" r:id="rId39"/>
    <p:sldId id="295" r:id="rId40"/>
    <p:sldId id="294" r:id="rId41"/>
    <p:sldId id="29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660"/>
  </p:normalViewPr>
  <p:slideViewPr>
    <p:cSldViewPr>
      <p:cViewPr>
        <p:scale>
          <a:sx n="100" d="100"/>
          <a:sy n="100" d="100"/>
        </p:scale>
        <p:origin x="-36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AED52C-499D-4350-82B2-B007193F2DA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8835C1-9718-4652-8284-9614E3E929DF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EB2FE1-BFE1-4BF6-AB6F-C1F724E55B32}" type="slidenum">
              <a:rPr lang="en-US"/>
              <a:pPr/>
              <a:t>10</a:t>
            </a:fld>
            <a:endParaRPr lang="en-US"/>
          </a:p>
        </p:txBody>
      </p:sp>
      <p:sp>
        <p:nvSpPr>
          <p:cNvPr id="225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ADC85-A6FE-4084-8B3E-08115BBE9757}" type="slidenum">
              <a:rPr lang="en-US"/>
              <a:pPr/>
              <a:t>11</a:t>
            </a:fld>
            <a:endParaRPr lang="en-US"/>
          </a:p>
        </p:txBody>
      </p:sp>
      <p:sp>
        <p:nvSpPr>
          <p:cNvPr id="122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A90755-BC19-410B-A2A8-ECCFCB03F084}" type="slidenum">
              <a:rPr lang="en-US"/>
              <a:pPr/>
              <a:t>12</a:t>
            </a:fld>
            <a:endParaRPr lang="en-US"/>
          </a:p>
        </p:txBody>
      </p:sp>
      <p:sp>
        <p:nvSpPr>
          <p:cNvPr id="245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B8B032-6EB9-4196-A647-2650B5D1C580}" type="slidenum">
              <a:rPr lang="en-US"/>
              <a:pPr/>
              <a:t>13</a:t>
            </a:fld>
            <a:endParaRPr lang="en-US"/>
          </a:p>
        </p:txBody>
      </p:sp>
      <p:sp>
        <p:nvSpPr>
          <p:cNvPr id="266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04F88-DFB2-4AC6-83BA-9419DA18DD47}" type="slidenum">
              <a:rPr lang="en-US"/>
              <a:pPr/>
              <a:t>14</a:t>
            </a:fld>
            <a:endParaRPr lang="en-US"/>
          </a:p>
        </p:txBody>
      </p:sp>
      <p:sp>
        <p:nvSpPr>
          <p:cNvPr id="28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FA4D6-43BA-4990-A896-AFB84DD812FE}" type="slidenum">
              <a:rPr lang="en-US"/>
              <a:pPr/>
              <a:t>15</a:t>
            </a:fld>
            <a:endParaRPr lang="en-US"/>
          </a:p>
        </p:txBody>
      </p:sp>
      <p:sp>
        <p:nvSpPr>
          <p:cNvPr id="450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624DD-6150-413E-85D1-46D21D6C7E28}" type="slidenum">
              <a:rPr lang="en-US"/>
              <a:pPr/>
              <a:t>16</a:t>
            </a:fld>
            <a:endParaRPr lang="en-US"/>
          </a:p>
        </p:txBody>
      </p:sp>
      <p:sp>
        <p:nvSpPr>
          <p:cNvPr id="30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FDD29-6898-4156-BD58-04D9F17A6955}" type="slidenum">
              <a:rPr lang="en-US"/>
              <a:pPr/>
              <a:t>17</a:t>
            </a:fld>
            <a:endParaRPr lang="en-US"/>
          </a:p>
        </p:txBody>
      </p:sp>
      <p:sp>
        <p:nvSpPr>
          <p:cNvPr id="430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55A7D-2FE9-4420-9236-C713F729C043}" type="slidenum">
              <a:rPr lang="en-US"/>
              <a:pPr/>
              <a:t>18</a:t>
            </a:fld>
            <a:endParaRPr lang="en-US"/>
          </a:p>
        </p:txBody>
      </p:sp>
      <p:sp>
        <p:nvSpPr>
          <p:cNvPr id="471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9EA67-5135-454A-B9BA-96F1E52A86EA}" type="slidenum">
              <a:rPr lang="en-US"/>
              <a:pPr/>
              <a:t>19</a:t>
            </a:fld>
            <a:endParaRPr lang="en-US"/>
          </a:p>
        </p:txBody>
      </p:sp>
      <p:sp>
        <p:nvSpPr>
          <p:cNvPr id="49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35C5EC-87F9-4881-942C-B605852613F4}" type="slidenum">
              <a:rPr lang="en-US"/>
              <a:pPr/>
              <a:t>2</a:t>
            </a:fld>
            <a:endParaRPr lang="en-US"/>
          </a:p>
        </p:txBody>
      </p:sp>
      <p:sp>
        <p:nvSpPr>
          <p:cNvPr id="61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7DC641-015E-402B-A0F2-EC0AA4FA5FAB}" type="slidenum">
              <a:rPr lang="en-US"/>
              <a:pPr/>
              <a:t>20</a:t>
            </a:fld>
            <a:endParaRPr lang="en-US"/>
          </a:p>
        </p:txBody>
      </p:sp>
      <p:sp>
        <p:nvSpPr>
          <p:cNvPr id="51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52F695-9DE7-41B2-9F9B-D9A08FBC612D}" type="slidenum">
              <a:rPr lang="en-US"/>
              <a:pPr/>
              <a:t>21</a:t>
            </a:fld>
            <a:endParaRPr lang="en-US"/>
          </a:p>
        </p:txBody>
      </p:sp>
      <p:sp>
        <p:nvSpPr>
          <p:cNvPr id="327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1A4EF6-8D67-4095-A13E-76A98F3602D2}" type="slidenum">
              <a:rPr lang="en-US"/>
              <a:pPr/>
              <a:t>22</a:t>
            </a:fld>
            <a:endParaRPr lang="en-US"/>
          </a:p>
        </p:txBody>
      </p:sp>
      <p:sp>
        <p:nvSpPr>
          <p:cNvPr id="389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9DD414-6B27-4D0C-998A-F419797BACD0}" type="slidenum">
              <a:rPr lang="en-US"/>
              <a:pPr/>
              <a:t>23</a:t>
            </a:fld>
            <a:endParaRPr lang="en-US"/>
          </a:p>
        </p:txBody>
      </p:sp>
      <p:sp>
        <p:nvSpPr>
          <p:cNvPr id="409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834253-BD19-4144-BE02-0670F8369455}" type="slidenum">
              <a:rPr lang="en-US"/>
              <a:pPr/>
              <a:t>24</a:t>
            </a:fld>
            <a:endParaRPr lang="en-US"/>
          </a:p>
        </p:txBody>
      </p:sp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31595A-5EE0-4D0C-8238-B078F4D0056E}" type="slidenum">
              <a:rPr lang="en-US"/>
              <a:pPr/>
              <a:t>25</a:t>
            </a:fld>
            <a:endParaRPr lang="en-US"/>
          </a:p>
        </p:txBody>
      </p:sp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825BF6-91FD-49DA-9937-9D1AFF259AD8}" type="slidenum">
              <a:rPr lang="en-US"/>
              <a:pPr/>
              <a:t>26</a:t>
            </a:fld>
            <a:endParaRPr lang="en-US"/>
          </a:p>
        </p:txBody>
      </p:sp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11D23-394A-4D53-90CD-6A29C72D31FC}" type="slidenum">
              <a:rPr lang="en-US"/>
              <a:pPr/>
              <a:t>27</a:t>
            </a:fld>
            <a:endParaRPr lang="en-US"/>
          </a:p>
        </p:txBody>
      </p:sp>
      <p:sp>
        <p:nvSpPr>
          <p:cNvPr id="60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EB036-0B72-4EE4-BD3E-56EE86DA8087}" type="slidenum">
              <a:rPr lang="en-US"/>
              <a:pPr/>
              <a:t>28</a:t>
            </a:fld>
            <a:endParaRPr lang="en-US"/>
          </a:p>
        </p:txBody>
      </p:sp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41331-E86B-45BC-9D91-702C8E857766}" type="slidenum">
              <a:rPr lang="en-US"/>
              <a:pPr/>
              <a:t>29</a:t>
            </a:fld>
            <a:endParaRPr lang="en-US"/>
          </a:p>
        </p:txBody>
      </p:sp>
      <p:sp>
        <p:nvSpPr>
          <p:cNvPr id="70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2CCF-07BC-430C-A96F-ACAF3C3FE9DC}" type="slidenum">
              <a:rPr lang="en-US"/>
              <a:pPr/>
              <a:t>3</a:t>
            </a:fld>
            <a:endParaRPr lang="en-US"/>
          </a:p>
        </p:txBody>
      </p:sp>
      <p:sp>
        <p:nvSpPr>
          <p:cNvPr id="81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0B2B5-0BE2-442D-B60C-9DE666848060}" type="slidenum">
              <a:rPr lang="en-US"/>
              <a:pPr/>
              <a:t>30</a:t>
            </a:fld>
            <a:endParaRPr lang="en-US"/>
          </a:p>
        </p:txBody>
      </p:sp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F074BD-A409-4416-986B-F641178FBCE1}" type="slidenum">
              <a:rPr lang="en-US"/>
              <a:pPr/>
              <a:t>31</a:t>
            </a:fld>
            <a:endParaRPr lang="en-US"/>
          </a:p>
        </p:txBody>
      </p:sp>
      <p:sp>
        <p:nvSpPr>
          <p:cNvPr id="7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9C98D-D017-4AC6-9A3B-BA58DB7A1E1E}" type="slidenum">
              <a:rPr lang="en-US"/>
              <a:pPr/>
              <a:t>32</a:t>
            </a:fld>
            <a:endParaRPr lang="en-US"/>
          </a:p>
        </p:txBody>
      </p:sp>
      <p:sp>
        <p:nvSpPr>
          <p:cNvPr id="6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0B10E-4C80-47F9-AEA6-81FFA26C340B}" type="slidenum">
              <a:rPr lang="en-US"/>
              <a:pPr/>
              <a:t>33</a:t>
            </a:fld>
            <a:endParaRPr lang="en-US"/>
          </a:p>
        </p:txBody>
      </p:sp>
      <p:sp>
        <p:nvSpPr>
          <p:cNvPr id="7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658DE7-4411-48BA-93B9-5F6CA3B08F74}" type="slidenum">
              <a:rPr lang="en-US"/>
              <a:pPr/>
              <a:t>34</a:t>
            </a:fld>
            <a:endParaRPr lang="en-US"/>
          </a:p>
        </p:txBody>
      </p:sp>
      <p:sp>
        <p:nvSpPr>
          <p:cNvPr id="931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898BC-D069-42FE-81E6-83DE9525A57E}" type="slidenum">
              <a:rPr lang="en-US"/>
              <a:pPr/>
              <a:t>35</a:t>
            </a:fld>
            <a:endParaRPr lang="en-US"/>
          </a:p>
        </p:txBody>
      </p:sp>
      <p:sp>
        <p:nvSpPr>
          <p:cNvPr id="768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2D594-AE18-44BA-BE42-FB580734BE72}" type="slidenum">
              <a:rPr lang="en-US"/>
              <a:pPr/>
              <a:t>36</a:t>
            </a:fld>
            <a:endParaRPr lang="en-US"/>
          </a:p>
        </p:txBody>
      </p:sp>
      <p:sp>
        <p:nvSpPr>
          <p:cNvPr id="890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C6C3F-D611-487E-8D4F-81161B1055A8}" type="slidenum">
              <a:rPr lang="en-US"/>
              <a:pPr/>
              <a:t>37</a:t>
            </a:fld>
            <a:endParaRPr lang="en-US"/>
          </a:p>
        </p:txBody>
      </p:sp>
      <p:sp>
        <p:nvSpPr>
          <p:cNvPr id="788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707928-3E56-49A7-A25B-B4EBCDA9F697}" type="slidenum">
              <a:rPr lang="en-US"/>
              <a:pPr/>
              <a:t>38</a:t>
            </a:fld>
            <a:endParaRPr lang="en-US"/>
          </a:p>
        </p:txBody>
      </p:sp>
      <p:sp>
        <p:nvSpPr>
          <p:cNvPr id="808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2D7EB-929D-4FDE-8873-430ECA0D3A6E}" type="slidenum">
              <a:rPr lang="en-US"/>
              <a:pPr/>
              <a:t>39</a:t>
            </a:fld>
            <a:endParaRPr lang="en-US"/>
          </a:p>
        </p:txBody>
      </p:sp>
      <p:sp>
        <p:nvSpPr>
          <p:cNvPr id="849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B81374-1323-49CF-85F1-ED975D46D6FC}" type="slidenum">
              <a:rPr lang="en-US"/>
              <a:pPr/>
              <a:t>4</a:t>
            </a:fld>
            <a:endParaRPr lang="en-US"/>
          </a:p>
        </p:txBody>
      </p:sp>
      <p:sp>
        <p:nvSpPr>
          <p:cNvPr id="911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1C4133-A2D3-4DFC-A8A6-6DD0C01E3EF8}" type="slidenum">
              <a:rPr lang="en-US"/>
              <a:pPr/>
              <a:t>40</a:t>
            </a:fld>
            <a:endParaRPr lang="en-US"/>
          </a:p>
        </p:txBody>
      </p:sp>
      <p:sp>
        <p:nvSpPr>
          <p:cNvPr id="82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68844-D94C-4F01-B2E6-6AF13B1BFC86}" type="slidenum">
              <a:rPr lang="en-US"/>
              <a:pPr/>
              <a:t>41</a:t>
            </a:fld>
            <a:endParaRPr lang="en-US"/>
          </a:p>
        </p:txBody>
      </p:sp>
      <p:sp>
        <p:nvSpPr>
          <p:cNvPr id="952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AA481-C0EA-4C51-A81D-33F700B7A928}" type="slidenum">
              <a:rPr lang="en-US"/>
              <a:pPr/>
              <a:t>5</a:t>
            </a:fld>
            <a:endParaRPr lang="en-US"/>
          </a:p>
        </p:txBody>
      </p:sp>
      <p:sp>
        <p:nvSpPr>
          <p:cNvPr id="18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64D77C-04DF-4031-8320-920039070D5A}" type="slidenum">
              <a:rPr lang="en-US"/>
              <a:pPr/>
              <a:t>6</a:t>
            </a:fld>
            <a:endParaRPr lang="en-US"/>
          </a:p>
        </p:txBody>
      </p:sp>
      <p:sp>
        <p:nvSpPr>
          <p:cNvPr id="102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B3102-6C20-427C-9452-14899B18FE98}" type="slidenum">
              <a:rPr lang="en-US"/>
              <a:pPr/>
              <a:t>7</a:t>
            </a:fld>
            <a:endParaRPr lang="en-US"/>
          </a:p>
        </p:txBody>
      </p:sp>
      <p:sp>
        <p:nvSpPr>
          <p:cNvPr id="143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2794B-5C9C-4EC6-813C-B2E32A45B606}" type="slidenum">
              <a:rPr lang="en-US"/>
              <a:pPr/>
              <a:t>8</a:t>
            </a:fld>
            <a:endParaRPr lang="en-US"/>
          </a:p>
        </p:txBody>
      </p:sp>
      <p:sp>
        <p:nvSpPr>
          <p:cNvPr id="204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92E1B-A9DD-4574-BC02-6A1246051E08}" type="slidenum">
              <a:rPr lang="en-US"/>
              <a:pPr/>
              <a:t>9</a:t>
            </a:fld>
            <a:endParaRPr lang="en-US"/>
          </a:p>
        </p:txBody>
      </p:sp>
      <p:sp>
        <p:nvSpPr>
          <p:cNvPr id="163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C99B5D-5943-402C-BF60-EBA504991D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659EC-F748-4A2A-A2F7-3C7C2A5C5E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6CB6F6-687B-486F-B642-9D27AA3758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8138B2A-4136-4FA3-BD58-8FDC57A971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01F65F-039A-4AF6-B841-733843C73E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F1281A-CFE6-4050-98F6-CCAC80D2D3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BDC78-3FC7-4726-BC8D-553D8791AB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CE74C4-D114-48E3-86EA-B32DF06684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B4C1EC-44CF-4F0E-AAF3-8B97752900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CF9CC9-656D-4D90-982F-A5E7BD5272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F4366-9F87-48D9-A68A-9053662F55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7961B-0032-4B56-AA27-C33AB8EEB6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2E1FE4-B257-4BFA-A9EB-6BB8AB9C60E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cb.rupress.org/misc/ifora.shtml#image_aquisi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cb.rupress.org/cgi/content/full/166/1/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Digital Image Analysis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Kurt Thorn</a:t>
            </a:r>
          </a:p>
          <a:p>
            <a:r>
              <a:rPr lang="en-US"/>
              <a:t>NIC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gamma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441325" y="5218113"/>
            <a:ext cx="2190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25438), </a:t>
            </a:r>
            <a:r>
              <a:rPr lang="en-US">
                <a:latin typeface="Symbol" pitchFamily="18" charset="2"/>
              </a:rPr>
              <a:t>g </a:t>
            </a:r>
            <a:r>
              <a:rPr lang="en-US"/>
              <a:t>= 1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8513" y="1704975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3352800" y="5257800"/>
            <a:ext cx="2462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25438), </a:t>
            </a:r>
            <a:r>
              <a:rPr lang="en-US">
                <a:latin typeface="Symbol" pitchFamily="18" charset="2"/>
              </a:rPr>
              <a:t>g </a:t>
            </a:r>
            <a:r>
              <a:rPr lang="en-US"/>
              <a:t>= 2.16</a:t>
            </a:r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6096000" y="5257800"/>
            <a:ext cx="24622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25438), </a:t>
            </a:r>
            <a:r>
              <a:rPr lang="en-US">
                <a:latin typeface="Symbol" pitchFamily="18" charset="2"/>
              </a:rPr>
              <a:t>g </a:t>
            </a:r>
            <a:r>
              <a:rPr lang="en-US"/>
              <a:t>= 0.45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acceptable image manipulations?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JCB has the best guidelines</a:t>
            </a:r>
          </a:p>
          <a:p>
            <a:pPr lvl="1"/>
            <a:r>
              <a:rPr lang="en-US" sz="2000">
                <a:hlinkClick r:id="rId3"/>
              </a:rPr>
              <a:t>http://jcb.rupress.org/misc/ifora.shtml#image_aquisition</a:t>
            </a:r>
            <a:endParaRPr lang="en-US" sz="2000"/>
          </a:p>
          <a:p>
            <a:pPr lvl="1"/>
            <a:r>
              <a:rPr lang="en-US" sz="2000">
                <a:hlinkClick r:id="rId4"/>
              </a:rPr>
              <a:t>http://jcb.rupress.org/cgi/content/full/166/1/1</a:t>
            </a:r>
            <a:endParaRPr lang="en-US" sz="2000"/>
          </a:p>
          <a:p>
            <a:r>
              <a:rPr lang="en-US"/>
              <a:t>Brightness and contrast adjustments ok, so long as done over whole image and don’t obscure or eliminate background</a:t>
            </a:r>
          </a:p>
          <a:p>
            <a:r>
              <a:rPr lang="en-US"/>
              <a:t>Nonlinear adjustments (like gamma) must be disclosed</a:t>
            </a:r>
          </a:p>
          <a:p>
            <a:r>
              <a:rPr lang="en-US"/>
              <a:t>No cutting and pasting of regions within an image (e.g. individual cells)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correction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Cameras have a non-zero offset</a:t>
            </a:r>
          </a:p>
          <a:p>
            <a:r>
              <a:rPr lang="en-US"/>
              <a:t>There can also be background fluorescence due to media autofluorescence, etc.</a:t>
            </a:r>
          </a:p>
          <a:p>
            <a:r>
              <a:rPr lang="en-US"/>
              <a:t>Want to correct for this by background subtraction</a:t>
            </a:r>
          </a:p>
          <a:p>
            <a:pPr lvl="1"/>
            <a:r>
              <a:rPr lang="en-US"/>
              <a:t>Camera dark image</a:t>
            </a:r>
          </a:p>
          <a:p>
            <a:pPr lvl="1"/>
            <a:r>
              <a:rPr lang="en-US"/>
              <a:t>Estimate background from image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background from image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81200"/>
            <a:ext cx="5907088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438400"/>
            <a:ext cx="3838575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3124200"/>
            <a:ext cx="2439988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895600" y="61722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Pixel Intensity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 rot="16200000">
            <a:off x="294482" y="3896518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Number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image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Acquired with no light going to the camera</a:t>
            </a:r>
          </a:p>
          <a:p>
            <a:pPr lvl="1"/>
            <a:r>
              <a:rPr lang="en-US"/>
              <a:t>Allows you to measure instrument background</a:t>
            </a:r>
          </a:p>
          <a:p>
            <a:pPr lvl="1"/>
            <a:r>
              <a:rPr lang="en-US"/>
              <a:t>Can detect what’s real background autofluorescence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image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24000"/>
            <a:ext cx="6629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Shading correction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Measure and correct for nonuniformity in illumination and detection</a:t>
            </a:r>
          </a:p>
          <a:p>
            <a:r>
              <a:rPr lang="en-US"/>
              <a:t>Image a uniform fluorescent sample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Shading correction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>
            <p:ph type="body" idx="1"/>
          </p:nvPr>
        </p:nvPicPr>
        <p:blipFill>
          <a:blip r:embed="rId3" cstate="print"/>
          <a:srcRect l="6590" t="3654" r="7050" b="6177"/>
          <a:stretch>
            <a:fillRect/>
          </a:stretch>
        </p:blipFill>
        <p:spPr>
          <a:xfrm>
            <a:off x="914400" y="1219200"/>
            <a:ext cx="7467600" cy="5562600"/>
          </a:xfrm>
          <a:noFill/>
          <a:ln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Correction procedure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I</a:t>
            </a:r>
            <a:r>
              <a:rPr lang="en-US" baseline="-25000"/>
              <a:t>meas</a:t>
            </a:r>
            <a:r>
              <a:rPr lang="en-US"/>
              <a:t> = I</a:t>
            </a:r>
            <a:r>
              <a:rPr lang="en-US" baseline="-25000"/>
              <a:t>true</a:t>
            </a:r>
            <a:r>
              <a:rPr lang="en-US"/>
              <a:t> * Shading + Dark</a:t>
            </a:r>
          </a:p>
          <a:p>
            <a:pPr>
              <a:buFontTx/>
              <a:buNone/>
            </a:pPr>
            <a:r>
              <a:rPr lang="en-US"/>
              <a:t>I</a:t>
            </a:r>
            <a:r>
              <a:rPr lang="en-US" baseline="-25000"/>
              <a:t>true</a:t>
            </a:r>
            <a:r>
              <a:rPr lang="en-US"/>
              <a:t> = (I</a:t>
            </a:r>
            <a:r>
              <a:rPr lang="en-US" baseline="-25000"/>
              <a:t>meas</a:t>
            </a:r>
            <a:r>
              <a:rPr lang="en-US"/>
              <a:t> – Dark) / Shading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Good to do on all images</a:t>
            </a:r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formally…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I(x,y) = F(x,y) * Ex(x,y) * Det(x,y) + Dark(x,y)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If no photobleaching, then Shading = Ex(x,y)*Det(x,y) is a good approximation</a:t>
            </a:r>
          </a:p>
          <a:p>
            <a:pPr>
              <a:buFontTx/>
              <a:buNone/>
            </a:pPr>
            <a:r>
              <a:rPr lang="en-US"/>
              <a:t> 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 flipV="1">
            <a:off x="1752600" y="22098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1143000" y="30480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Fluorophore distribution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2819400" y="2971800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Excitation Intensity distribution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419600" y="29718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Detection</a:t>
            </a:r>
            <a:br>
              <a:rPr lang="en-US"/>
            </a:br>
            <a:r>
              <a:rPr lang="en-US"/>
              <a:t>efficiency</a:t>
            </a:r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 flipV="1">
            <a:off x="3429000" y="2209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 flipH="1" flipV="1">
            <a:off x="4648200" y="2057400"/>
            <a:ext cx="228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Bitdepth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Digital cameras have a specified bitdepth = number of gray levels they can record</a:t>
            </a:r>
            <a:br>
              <a:rPr lang="en-US"/>
            </a:br>
            <a:endParaRPr lang="en-US"/>
          </a:p>
          <a:p>
            <a:r>
              <a:rPr lang="en-US"/>
              <a:t>8-bit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8</a:t>
            </a:r>
            <a:r>
              <a:rPr lang="en-US">
                <a:cs typeface="Arial" charset="0"/>
              </a:rPr>
              <a:t> = 256 gray levels</a:t>
            </a:r>
          </a:p>
          <a:p>
            <a:r>
              <a:rPr lang="en-US"/>
              <a:t>10-bit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10</a:t>
            </a:r>
            <a:r>
              <a:rPr lang="en-US">
                <a:cs typeface="Arial" charset="0"/>
              </a:rPr>
              <a:t> = 1024 gray levels</a:t>
            </a:r>
          </a:p>
          <a:p>
            <a:r>
              <a:rPr lang="en-US"/>
              <a:t>12-bit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12</a:t>
            </a:r>
            <a:r>
              <a:rPr lang="en-US">
                <a:cs typeface="Arial" charset="0"/>
              </a:rPr>
              <a:t> = 4096 gray levels</a:t>
            </a:r>
          </a:p>
          <a:p>
            <a:r>
              <a:rPr lang="en-US"/>
              <a:t>14-bit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14</a:t>
            </a:r>
            <a:r>
              <a:rPr lang="en-US">
                <a:cs typeface="Arial" charset="0"/>
              </a:rPr>
              <a:t> = 16384 gray levels</a:t>
            </a:r>
          </a:p>
          <a:p>
            <a:r>
              <a:rPr lang="en-US"/>
              <a:t>16-bit </a:t>
            </a:r>
            <a:r>
              <a:rPr lang="en-US">
                <a:cs typeface="Arial" charset="0"/>
              </a:rPr>
              <a:t>→ 2</a:t>
            </a:r>
            <a:r>
              <a:rPr lang="en-US" baseline="30000">
                <a:cs typeface="Arial" charset="0"/>
              </a:rPr>
              <a:t>16</a:t>
            </a:r>
            <a:r>
              <a:rPr lang="en-US">
                <a:cs typeface="Arial" charset="0"/>
              </a:rPr>
              <a:t> = 65536 gray levels</a:t>
            </a:r>
          </a:p>
          <a:p>
            <a:endParaRPr lang="en-US">
              <a:cs typeface="Arial" charset="0"/>
            </a:endParaRPr>
          </a:p>
          <a:p>
            <a:endParaRPr lang="en-US">
              <a:cs typeface="Arial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photobleaching…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I(x,y) = (F(x,y) / k*Ex(x,y)) * [1-exp(-k*Ex(x,y)*t)] * Det(x,y) + Dark(x,y)</a:t>
            </a:r>
          </a:p>
          <a:p>
            <a:endParaRPr lang="en-US"/>
          </a:p>
          <a:p>
            <a:pPr>
              <a:buFontTx/>
              <a:buNone/>
            </a:pPr>
            <a:r>
              <a:rPr lang="en-US"/>
              <a:t>Yuck</a:t>
            </a:r>
          </a:p>
          <a:p>
            <a:endParaRPr lang="en-US"/>
          </a:p>
          <a:p>
            <a:pPr>
              <a:buFontTx/>
              <a:buNone/>
            </a:pPr>
            <a:r>
              <a:rPr lang="en-US"/>
              <a:t>If you have significant photobleaching and significant excitation non-uniformity, shading correction breaks down</a:t>
            </a:r>
          </a:p>
          <a:p>
            <a:pPr>
              <a:buFontTx/>
              <a:buNone/>
            </a:pPr>
            <a:r>
              <a:rPr lang="en-US"/>
              <a:t>Can actually lead to contrast inversion (!)</a:t>
            </a:r>
          </a:p>
          <a:p>
            <a:pPr>
              <a:buFontTx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Excitation and Detection Distributions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photobleaching time-series on uniform thin-film of fluorophore</a:t>
            </a:r>
          </a:p>
          <a:p>
            <a:r>
              <a:rPr lang="en-US"/>
              <a:t>Photobleaching rate at each pixel gives intensity</a:t>
            </a:r>
          </a:p>
          <a:p>
            <a:r>
              <a:rPr lang="en-US"/>
              <a:t>Variance not explained by intensity distribution gives detector sensitivity distribution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09600" y="6248400"/>
            <a:ext cx="481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Zweir et al. 2004, Ghauharali et al. 1998,1999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>
            <p:ph/>
          </p:nvPr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1995" t="20065" r="8995" b="13399"/>
          <a:stretch>
            <a:fillRect/>
          </a:stretch>
        </p:blipFill>
        <p:spPr>
          <a:xfrm>
            <a:off x="533400" y="1676400"/>
            <a:ext cx="8031163" cy="4800600"/>
          </a:xfrm>
          <a:noFill/>
          <a:ln/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743200" y="685800"/>
            <a:ext cx="3689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/>
              <a:t>Illumination Uniformity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9861" t="2576" r="16583" b="55202"/>
          <a:stretch>
            <a:fillRect/>
          </a:stretch>
        </p:blipFill>
        <p:spPr bwMode="auto">
          <a:xfrm>
            <a:off x="1447800" y="3048000"/>
            <a:ext cx="6096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Correcting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excitation distribution is relatively flat, correction for detector distribution is once again linear.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Back to digital image analysis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1763"/>
            <a:ext cx="8229600" cy="4525962"/>
          </a:xfrm>
        </p:spPr>
        <p:txBody>
          <a:bodyPr/>
          <a:lstStyle/>
          <a:p>
            <a:r>
              <a:rPr lang="en-US"/>
              <a:t>Filtering</a:t>
            </a:r>
          </a:p>
        </p:txBody>
      </p:sp>
      <p:graphicFrame>
        <p:nvGraphicFramePr>
          <p:cNvPr id="53308" name="Group 60"/>
          <p:cNvGraphicFramePr>
            <a:graphicFrameLocks noGrp="1"/>
          </p:cNvGraphicFramePr>
          <p:nvPr/>
        </p:nvGraphicFramePr>
        <p:xfrm>
          <a:off x="838200" y="2163763"/>
          <a:ext cx="1219200" cy="1188720"/>
        </p:xfrm>
        <a:graphic>
          <a:graphicData uri="http://schemas.openxmlformats.org/drawingml/2006/table">
            <a:tbl>
              <a:tblPr/>
              <a:tblGrid>
                <a:gridCol w="406400"/>
                <a:gridCol w="406400"/>
                <a:gridCol w="406400"/>
              </a:tblGrid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309" name="Text Box 61"/>
          <p:cNvSpPr txBox="1">
            <a:spLocks noChangeArrowheads="1"/>
          </p:cNvSpPr>
          <p:nvPr/>
        </p:nvSpPr>
        <p:spPr bwMode="auto">
          <a:xfrm>
            <a:off x="2362200" y="2544763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Averaging / Smoothing</a:t>
            </a:r>
          </a:p>
        </p:txBody>
      </p:sp>
      <p:graphicFrame>
        <p:nvGraphicFramePr>
          <p:cNvPr id="53422" name="Group 174"/>
          <p:cNvGraphicFramePr>
            <a:graphicFrameLocks noGrp="1"/>
          </p:cNvGraphicFramePr>
          <p:nvPr/>
        </p:nvGraphicFramePr>
        <p:xfrm>
          <a:off x="762000" y="3911600"/>
          <a:ext cx="2514600" cy="2565402"/>
        </p:xfrm>
        <a:graphic>
          <a:graphicData uri="http://schemas.openxmlformats.org/drawingml/2006/table">
            <a:tbl>
              <a:tblPr/>
              <a:tblGrid>
                <a:gridCol w="503238"/>
                <a:gridCol w="503237"/>
                <a:gridCol w="501650"/>
                <a:gridCol w="503238"/>
                <a:gridCol w="503237"/>
              </a:tblGrid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423" name="Text Box 175"/>
          <p:cNvSpPr txBox="1">
            <a:spLocks noChangeArrowheads="1"/>
          </p:cNvSpPr>
          <p:nvPr/>
        </p:nvSpPr>
        <p:spPr bwMode="auto">
          <a:xfrm>
            <a:off x="3276600" y="49022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Gaussian smoothing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1" name="Rectangle 83"/>
          <p:cNvSpPr>
            <a:spLocks noChangeArrowheads="1"/>
          </p:cNvSpPr>
          <p:nvPr/>
        </p:nvSpPr>
        <p:spPr bwMode="auto">
          <a:xfrm>
            <a:off x="2133600" y="35814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72" name="Rectangle 84"/>
          <p:cNvSpPr>
            <a:spLocks noChangeArrowheads="1"/>
          </p:cNvSpPr>
          <p:nvPr/>
        </p:nvSpPr>
        <p:spPr bwMode="auto">
          <a:xfrm>
            <a:off x="2133600" y="10668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7" name="Rectangle 79"/>
          <p:cNvSpPr>
            <a:spLocks noChangeArrowheads="1"/>
          </p:cNvSpPr>
          <p:nvPr/>
        </p:nvSpPr>
        <p:spPr bwMode="auto">
          <a:xfrm>
            <a:off x="1524000" y="35814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8" name="Rectangle 80"/>
          <p:cNvSpPr>
            <a:spLocks noChangeArrowheads="1"/>
          </p:cNvSpPr>
          <p:nvPr/>
        </p:nvSpPr>
        <p:spPr bwMode="auto">
          <a:xfrm>
            <a:off x="1524000" y="10668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4" name="Rectangle 76"/>
          <p:cNvSpPr>
            <a:spLocks noChangeArrowheads="1"/>
          </p:cNvSpPr>
          <p:nvPr/>
        </p:nvSpPr>
        <p:spPr bwMode="auto">
          <a:xfrm>
            <a:off x="914400" y="35814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3" name="Rectangle 75"/>
          <p:cNvSpPr>
            <a:spLocks noChangeArrowheads="1"/>
          </p:cNvSpPr>
          <p:nvPr/>
        </p:nvSpPr>
        <p:spPr bwMode="auto">
          <a:xfrm>
            <a:off x="914400" y="10668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this works</a:t>
            </a:r>
          </a:p>
        </p:txBody>
      </p:sp>
      <p:graphicFrame>
        <p:nvGraphicFramePr>
          <p:cNvPr id="63539" name="Group 51"/>
          <p:cNvGraphicFramePr>
            <a:graphicFrameLocks noGrp="1"/>
          </p:cNvGraphicFramePr>
          <p:nvPr/>
        </p:nvGraphicFramePr>
        <p:xfrm>
          <a:off x="914400" y="3657600"/>
          <a:ext cx="2971800" cy="3048000"/>
        </p:xfrm>
        <a:graphic>
          <a:graphicData uri="http://schemas.openxmlformats.org/drawingml/2006/table">
            <a:tbl>
              <a:tblPr/>
              <a:tblGrid>
                <a:gridCol w="595313"/>
                <a:gridCol w="593725"/>
                <a:gridCol w="593725"/>
                <a:gridCol w="593725"/>
                <a:gridCol w="595312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3540" name="Group 52"/>
          <p:cNvGraphicFramePr>
            <a:graphicFrameLocks noGrp="1"/>
          </p:cNvGraphicFramePr>
          <p:nvPr/>
        </p:nvGraphicFramePr>
        <p:xfrm>
          <a:off x="990600" y="1143000"/>
          <a:ext cx="1828800" cy="1752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562" name="Text Box 74"/>
          <p:cNvSpPr txBox="1">
            <a:spLocks noChangeArrowheads="1"/>
          </p:cNvSpPr>
          <p:nvPr/>
        </p:nvSpPr>
        <p:spPr bwMode="auto">
          <a:xfrm>
            <a:off x="914400" y="2895600"/>
            <a:ext cx="2895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Multiply corresponding pixels and sum</a:t>
            </a:r>
          </a:p>
        </p:txBody>
      </p:sp>
      <p:sp>
        <p:nvSpPr>
          <p:cNvPr id="63566" name="Text Box 78"/>
          <p:cNvSpPr txBox="1">
            <a:spLocks noChangeArrowheads="1"/>
          </p:cNvSpPr>
          <p:nvPr/>
        </p:nvSpPr>
        <p:spPr bwMode="auto">
          <a:xfrm>
            <a:off x="3276600" y="175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10</a:t>
            </a:r>
          </a:p>
        </p:txBody>
      </p:sp>
      <p:sp>
        <p:nvSpPr>
          <p:cNvPr id="63570" name="Text Box 82"/>
          <p:cNvSpPr txBox="1">
            <a:spLocks noChangeArrowheads="1"/>
          </p:cNvSpPr>
          <p:nvPr/>
        </p:nvSpPr>
        <p:spPr bwMode="auto">
          <a:xfrm>
            <a:off x="3657600" y="1752600"/>
            <a:ext cx="70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+11</a:t>
            </a:r>
          </a:p>
        </p:txBody>
      </p:sp>
      <p:sp>
        <p:nvSpPr>
          <p:cNvPr id="63573" name="Text Box 85"/>
          <p:cNvSpPr txBox="1">
            <a:spLocks noChangeArrowheads="1"/>
          </p:cNvSpPr>
          <p:nvPr/>
        </p:nvSpPr>
        <p:spPr bwMode="auto">
          <a:xfrm>
            <a:off x="4191000" y="1752600"/>
            <a:ext cx="70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+22</a:t>
            </a:r>
          </a:p>
        </p:txBody>
      </p:sp>
      <p:sp>
        <p:nvSpPr>
          <p:cNvPr id="63574" name="Text Box 86"/>
          <p:cNvSpPr txBox="1">
            <a:spLocks noChangeArrowheads="1"/>
          </p:cNvSpPr>
          <p:nvPr/>
        </p:nvSpPr>
        <p:spPr bwMode="auto">
          <a:xfrm>
            <a:off x="3200400" y="1752600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(10+11+22+13+8+10+20+20+15)/9 = 14</a:t>
            </a:r>
          </a:p>
        </p:txBody>
      </p:sp>
      <p:sp>
        <p:nvSpPr>
          <p:cNvPr id="63575" name="Rectangle 87"/>
          <p:cNvSpPr>
            <a:spLocks noChangeArrowheads="1"/>
          </p:cNvSpPr>
          <p:nvPr/>
        </p:nvSpPr>
        <p:spPr bwMode="auto">
          <a:xfrm>
            <a:off x="1447800" y="4191000"/>
            <a:ext cx="5334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76" name="Text Box 88"/>
          <p:cNvSpPr txBox="1">
            <a:spLocks noChangeArrowheads="1"/>
          </p:cNvSpPr>
          <p:nvPr/>
        </p:nvSpPr>
        <p:spPr bwMode="auto">
          <a:xfrm>
            <a:off x="1524000" y="4267200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71" grpId="0" animBg="1"/>
      <p:bldP spid="63571" grpId="1" animBg="1"/>
      <p:bldP spid="63572" grpId="0" animBg="1"/>
      <p:bldP spid="63572" grpId="1" animBg="1"/>
      <p:bldP spid="63567" grpId="0" animBg="1"/>
      <p:bldP spid="63567" grpId="1" animBg="1"/>
      <p:bldP spid="63568" grpId="0" animBg="1"/>
      <p:bldP spid="63568" grpId="1" animBg="1"/>
      <p:bldP spid="63564" grpId="0" animBg="1"/>
      <p:bldP spid="63564" grpId="1" animBg="1"/>
      <p:bldP spid="63563" grpId="0" animBg="1"/>
      <p:bldP spid="63563" grpId="1" animBg="1"/>
      <p:bldP spid="63566" grpId="0"/>
      <p:bldP spid="63566" grpId="1"/>
      <p:bldP spid="63570" grpId="0"/>
      <p:bldP spid="63570" grpId="1"/>
      <p:bldP spid="63573" grpId="0"/>
      <p:bldP spid="63573" grpId="1"/>
      <p:bldP spid="63574" grpId="0"/>
      <p:bldP spid="63575" grpId="0" animBg="1"/>
      <p:bldP spid="635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smooth?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your image is sampled appropriately (at Nyquist) the point spread function will be spread out over multiple pixels</a:t>
            </a:r>
          </a:p>
          <a:p>
            <a:r>
              <a:rPr lang="en-US"/>
              <a:t>Properly exploiting this redundancy requires deconvolution</a:t>
            </a:r>
          </a:p>
          <a:p>
            <a:r>
              <a:rPr lang="en-US"/>
              <a:t>But smoothing helps</a:t>
            </a:r>
          </a:p>
          <a:p>
            <a:r>
              <a:rPr lang="en-US"/>
              <a:t>Also reduces single pixel noise artifacts that can’t be real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Actual PSF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 l="20909" t="17264" r="18970" b="20332"/>
          <a:stretch>
            <a:fillRect/>
          </a:stretch>
        </p:blipFill>
        <p:spPr bwMode="auto">
          <a:xfrm>
            <a:off x="2209800" y="1752600"/>
            <a:ext cx="4724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smooth?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762000"/>
          </a:xfrm>
        </p:spPr>
        <p:txBody>
          <a:bodyPr/>
          <a:lstStyle/>
          <a:p>
            <a:r>
              <a:rPr lang="en-US"/>
              <a:t>Averages redundancy and suppresses noise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123950" y="5410200"/>
            <a:ext cx="31242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10 photons/pixel </a:t>
            </a:r>
            <a:r>
              <a:rPr lang="en-US" sz="2000" dirty="0" smtClean="0"/>
              <a:t>average</a:t>
            </a:r>
            <a:endParaRPr lang="en-US" sz="2000" dirty="0"/>
          </a:p>
          <a:p>
            <a:pPr>
              <a:spcBef>
                <a:spcPct val="50000"/>
              </a:spcBef>
            </a:pPr>
            <a:r>
              <a:rPr lang="en-US" sz="2000" dirty="0"/>
              <a:t>5 e- read noise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5257800" y="54705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Gaussian smoothing filter, </a:t>
            </a:r>
            <a:r>
              <a:rPr lang="en-US" sz="2000">
                <a:latin typeface="Symbol" pitchFamily="18" charset="2"/>
              </a:rPr>
              <a:t>s</a:t>
            </a:r>
            <a:r>
              <a:rPr lang="en-US" sz="2000"/>
              <a:t> = 1 pixel</a:t>
            </a:r>
          </a:p>
        </p:txBody>
      </p:sp>
      <p:pic>
        <p:nvPicPr>
          <p:cNvPr id="10" name="Picture 9" descr="10photon_rn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438400"/>
            <a:ext cx="2870200" cy="2870200"/>
          </a:xfrm>
          <a:prstGeom prst="rect">
            <a:avLst/>
          </a:prstGeom>
        </p:spPr>
      </p:pic>
      <p:pic>
        <p:nvPicPr>
          <p:cNvPr id="11" name="Picture 10" descr="10photon_rn_gaussia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24384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Smoothing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 cstate="print"/>
          <a:srcRect l="10756" t="3244" r="11261" b="7559"/>
          <a:stretch>
            <a:fillRect/>
          </a:stretch>
        </p:blipFill>
        <p:spPr bwMode="auto">
          <a:xfrm>
            <a:off x="76200" y="1524000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 cstate="print"/>
          <a:srcRect l="9441" t="2939" r="10986" b="7584"/>
          <a:stretch>
            <a:fillRect/>
          </a:stretch>
        </p:blipFill>
        <p:spPr bwMode="auto">
          <a:xfrm>
            <a:off x="4572000" y="15240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304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Original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876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/>
              <a:t>Gaussian filtered, </a:t>
            </a:r>
            <a:r>
              <a:rPr lang="en-US" sz="2400">
                <a:latin typeface="Symbol" pitchFamily="18" charset="2"/>
              </a:rPr>
              <a:t>s</a:t>
            </a:r>
            <a:r>
              <a:rPr lang="en-US" sz="2400"/>
              <a:t> = 0.6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Bitdepth and file formats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Standard imaging formats, like tiff, are always 8 or 16 bit (because 8 bits = 1 byte)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762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143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524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905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2286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2667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3048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3429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3810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4191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4572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4953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5334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5715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6096000" y="3810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6477000" y="381000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16 bit value (0-65535)</a:t>
            </a: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381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762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1143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1524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1905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Rectangle 26"/>
          <p:cNvSpPr>
            <a:spLocks noChangeArrowheads="1"/>
          </p:cNvSpPr>
          <p:nvPr/>
        </p:nvSpPr>
        <p:spPr bwMode="auto">
          <a:xfrm>
            <a:off x="2286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2667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6" name="Rectangle 28"/>
          <p:cNvSpPr>
            <a:spLocks noChangeArrowheads="1"/>
          </p:cNvSpPr>
          <p:nvPr/>
        </p:nvSpPr>
        <p:spPr bwMode="auto">
          <a:xfrm>
            <a:off x="3048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3429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8" name="Rectangle 30"/>
          <p:cNvSpPr>
            <a:spLocks noChangeArrowheads="1"/>
          </p:cNvSpPr>
          <p:nvPr/>
        </p:nvSpPr>
        <p:spPr bwMode="auto">
          <a:xfrm>
            <a:off x="3810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09" name="Rectangle 41"/>
          <p:cNvSpPr>
            <a:spLocks noChangeArrowheads="1"/>
          </p:cNvSpPr>
          <p:nvPr/>
        </p:nvSpPr>
        <p:spPr bwMode="auto">
          <a:xfrm>
            <a:off x="2667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0" name="Rectangle 42"/>
          <p:cNvSpPr>
            <a:spLocks noChangeArrowheads="1"/>
          </p:cNvSpPr>
          <p:nvPr/>
        </p:nvSpPr>
        <p:spPr bwMode="auto">
          <a:xfrm>
            <a:off x="3048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1" name="Rectangle 43"/>
          <p:cNvSpPr>
            <a:spLocks noChangeArrowheads="1"/>
          </p:cNvSpPr>
          <p:nvPr/>
        </p:nvSpPr>
        <p:spPr bwMode="auto">
          <a:xfrm>
            <a:off x="3429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2" name="Rectangle 44"/>
          <p:cNvSpPr>
            <a:spLocks noChangeArrowheads="1"/>
          </p:cNvSpPr>
          <p:nvPr/>
        </p:nvSpPr>
        <p:spPr bwMode="auto">
          <a:xfrm>
            <a:off x="3810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3" name="Rectangle 45"/>
          <p:cNvSpPr>
            <a:spLocks noChangeArrowheads="1"/>
          </p:cNvSpPr>
          <p:nvPr/>
        </p:nvSpPr>
        <p:spPr bwMode="auto">
          <a:xfrm>
            <a:off x="4191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4" name="Rectangle 46"/>
          <p:cNvSpPr>
            <a:spLocks noChangeArrowheads="1"/>
          </p:cNvSpPr>
          <p:nvPr/>
        </p:nvSpPr>
        <p:spPr bwMode="auto">
          <a:xfrm>
            <a:off x="4572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5" name="Rectangle 47"/>
          <p:cNvSpPr>
            <a:spLocks noChangeArrowheads="1"/>
          </p:cNvSpPr>
          <p:nvPr/>
        </p:nvSpPr>
        <p:spPr bwMode="auto">
          <a:xfrm>
            <a:off x="4953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6" name="Rectangle 48"/>
          <p:cNvSpPr>
            <a:spLocks noChangeArrowheads="1"/>
          </p:cNvSpPr>
          <p:nvPr/>
        </p:nvSpPr>
        <p:spPr bwMode="auto">
          <a:xfrm>
            <a:off x="5334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7" name="Rectangle 49"/>
          <p:cNvSpPr>
            <a:spLocks noChangeArrowheads="1"/>
          </p:cNvSpPr>
          <p:nvPr/>
        </p:nvSpPr>
        <p:spPr bwMode="auto">
          <a:xfrm>
            <a:off x="5715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8" name="Rectangle 50"/>
          <p:cNvSpPr>
            <a:spLocks noChangeArrowheads="1"/>
          </p:cNvSpPr>
          <p:nvPr/>
        </p:nvSpPr>
        <p:spPr bwMode="auto">
          <a:xfrm>
            <a:off x="6096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9" name="Text Box 51"/>
          <p:cNvSpPr txBox="1">
            <a:spLocks noChangeArrowheads="1"/>
          </p:cNvSpPr>
          <p:nvPr/>
        </p:nvSpPr>
        <p:spPr bwMode="auto">
          <a:xfrm>
            <a:off x="381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20" name="Text Box 52"/>
          <p:cNvSpPr txBox="1">
            <a:spLocks noChangeArrowheads="1"/>
          </p:cNvSpPr>
          <p:nvPr/>
        </p:nvSpPr>
        <p:spPr bwMode="auto">
          <a:xfrm>
            <a:off x="762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1143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23" name="Text Box 55"/>
          <p:cNvSpPr txBox="1">
            <a:spLocks noChangeArrowheads="1"/>
          </p:cNvSpPr>
          <p:nvPr/>
        </p:nvSpPr>
        <p:spPr bwMode="auto">
          <a:xfrm>
            <a:off x="1524000" y="48768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4" name="Text Box 66"/>
          <p:cNvSpPr txBox="1">
            <a:spLocks noChangeArrowheads="1"/>
          </p:cNvSpPr>
          <p:nvPr/>
        </p:nvSpPr>
        <p:spPr bwMode="auto">
          <a:xfrm>
            <a:off x="5029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5" name="Text Box 67"/>
          <p:cNvSpPr txBox="1">
            <a:spLocks noChangeArrowheads="1"/>
          </p:cNvSpPr>
          <p:nvPr/>
        </p:nvSpPr>
        <p:spPr bwMode="auto">
          <a:xfrm>
            <a:off x="5410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91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6172200" y="4343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6477000" y="4343400"/>
            <a:ext cx="217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12 bit data (0-4095)</a:t>
            </a: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6477000" y="4876800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12 bit data (0-65535)</a:t>
            </a:r>
          </a:p>
          <a:p>
            <a:r>
              <a:rPr lang="en-US"/>
              <a:t>but counting by 16s</a:t>
            </a:r>
          </a:p>
        </p:txBody>
      </p:sp>
      <p:sp>
        <p:nvSpPr>
          <p:cNvPr id="7240" name="Rectangle 72"/>
          <p:cNvSpPr>
            <a:spLocks noChangeArrowheads="1"/>
          </p:cNvSpPr>
          <p:nvPr/>
        </p:nvSpPr>
        <p:spPr bwMode="auto">
          <a:xfrm>
            <a:off x="1905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41" name="Rectangle 73"/>
          <p:cNvSpPr>
            <a:spLocks noChangeArrowheads="1"/>
          </p:cNvSpPr>
          <p:nvPr/>
        </p:nvSpPr>
        <p:spPr bwMode="auto">
          <a:xfrm>
            <a:off x="2286000" y="48768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42" name="Rectangle 74"/>
          <p:cNvSpPr>
            <a:spLocks noChangeArrowheads="1"/>
          </p:cNvSpPr>
          <p:nvPr/>
        </p:nvSpPr>
        <p:spPr bwMode="auto">
          <a:xfrm>
            <a:off x="4191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43" name="Rectangle 75"/>
          <p:cNvSpPr>
            <a:spLocks noChangeArrowheads="1"/>
          </p:cNvSpPr>
          <p:nvPr/>
        </p:nvSpPr>
        <p:spPr bwMode="auto">
          <a:xfrm>
            <a:off x="4572000" y="43434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filters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Edge Detection</a:t>
            </a:r>
          </a:p>
          <a:p>
            <a:pPr>
              <a:buFontTx/>
              <a:buNone/>
            </a:pPr>
            <a:endParaRPr lang="en-US"/>
          </a:p>
        </p:txBody>
      </p:sp>
      <p:graphicFrame>
        <p:nvGraphicFramePr>
          <p:cNvPr id="61489" name="Group 49"/>
          <p:cNvGraphicFramePr>
            <a:graphicFrameLocks noGrp="1"/>
          </p:cNvGraphicFramePr>
          <p:nvPr/>
        </p:nvGraphicFramePr>
        <p:xfrm>
          <a:off x="4495800" y="1981200"/>
          <a:ext cx="1600200" cy="14906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490" name="Group 50"/>
          <p:cNvGraphicFramePr>
            <a:graphicFrameLocks noGrp="1"/>
          </p:cNvGraphicFramePr>
          <p:nvPr/>
        </p:nvGraphicFramePr>
        <p:xfrm>
          <a:off x="6400800" y="1981200"/>
          <a:ext cx="1600200" cy="14906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 cstate="print"/>
          <a:srcRect l="10756" t="3244" r="11261" b="7559"/>
          <a:stretch>
            <a:fillRect/>
          </a:stretch>
        </p:blipFill>
        <p:spPr bwMode="auto">
          <a:xfrm>
            <a:off x="76200" y="1524000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304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Original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4876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/>
              <a:t>Horizontal edge detection</a:t>
            </a:r>
          </a:p>
        </p:txBody>
      </p:sp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4" cstate="print"/>
          <a:srcRect l="10789" t="3033" r="10986" b="7487"/>
          <a:stretch>
            <a:fillRect/>
          </a:stretch>
        </p:blipFill>
        <p:spPr bwMode="auto">
          <a:xfrm>
            <a:off x="4648200" y="1524000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filters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Unsharp masking</a:t>
            </a:r>
          </a:p>
        </p:txBody>
      </p:sp>
      <p:graphicFrame>
        <p:nvGraphicFramePr>
          <p:cNvPr id="65540" name="Group 4"/>
          <p:cNvGraphicFramePr>
            <a:graphicFrameLocks noGrp="1"/>
          </p:cNvGraphicFramePr>
          <p:nvPr/>
        </p:nvGraphicFramePr>
        <p:xfrm>
          <a:off x="4495800" y="1981200"/>
          <a:ext cx="2286000" cy="23622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</a:tblGrid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Unsharp</a:t>
            </a:r>
            <a:r>
              <a:rPr lang="en-US" dirty="0" smtClean="0"/>
              <a:t> Masking</a:t>
            </a:r>
            <a:endParaRPr 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 l="10756" t="3244" r="11261" b="7559"/>
          <a:stretch>
            <a:fillRect/>
          </a:stretch>
        </p:blipFill>
        <p:spPr bwMode="auto">
          <a:xfrm>
            <a:off x="76200" y="1524000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304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Original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4876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/>
              <a:t>Unsharp masked</a:t>
            </a:r>
          </a:p>
        </p:txBody>
      </p:sp>
      <p:pic>
        <p:nvPicPr>
          <p:cNvPr id="73735" name="Picture 7"/>
          <p:cNvPicPr>
            <a:picLocks noChangeAspect="1" noChangeArrowheads="1"/>
          </p:cNvPicPr>
          <p:nvPr/>
        </p:nvPicPr>
        <p:blipFill>
          <a:blip r:embed="rId4" cstate="print"/>
          <a:srcRect l="10789" t="3033" r="10986" b="7487"/>
          <a:stretch>
            <a:fillRect/>
          </a:stretch>
        </p:blipFill>
        <p:spPr bwMode="auto">
          <a:xfrm>
            <a:off x="4648200" y="1512888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filters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do things like median filtering – replace center pixel by median value within box</a:t>
            </a:r>
          </a:p>
          <a:p>
            <a:r>
              <a:rPr lang="en-US"/>
              <a:t>Good for smoothing while maintaining edges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Thresholding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209800"/>
            <a:ext cx="4572000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4" cstate="print"/>
          <a:srcRect l="8597" t="6470" r="8701" b="7506"/>
          <a:stretch>
            <a:fillRect/>
          </a:stretch>
        </p:blipFill>
        <p:spPr bwMode="auto">
          <a:xfrm>
            <a:off x="4648200" y="2133600"/>
            <a:ext cx="4387850" cy="365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6096000" y="2173288"/>
            <a:ext cx="2895600" cy="34655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209800"/>
            <a:ext cx="4597400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5927725" y="5827713"/>
            <a:ext cx="159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Pixel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problem with this approach…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biased towards brighter objects</a:t>
            </a:r>
          </a:p>
          <a:p>
            <a:r>
              <a:rPr lang="en-US"/>
              <a:t>Ideally would use second channel to independently define objects to measure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images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Thresholding gives you a binary image; 1 inside an object, 0 elsewhere</a:t>
            </a:r>
          </a:p>
          <a:p>
            <a:r>
              <a:rPr lang="en-US"/>
              <a:t>This can be used to identify objects</a:t>
            </a:r>
          </a:p>
          <a:p>
            <a:r>
              <a:rPr lang="en-US"/>
              <a:t>It can also be manipulated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operations: dilation and erosion</a:t>
            </a:r>
          </a:p>
        </p:txBody>
      </p:sp>
      <p:graphicFrame>
        <p:nvGraphicFramePr>
          <p:cNvPr id="80285" name="Group 413"/>
          <p:cNvGraphicFramePr>
            <a:graphicFrameLocks noGrp="1"/>
          </p:cNvGraphicFramePr>
          <p:nvPr/>
        </p:nvGraphicFramePr>
        <p:xfrm>
          <a:off x="457200" y="2362200"/>
          <a:ext cx="3048000" cy="3098802"/>
        </p:xfrm>
        <a:graphic>
          <a:graphicData uri="http://schemas.openxmlformats.org/drawingml/2006/table">
            <a:tbl>
              <a:tblPr/>
              <a:tblGrid>
                <a:gridCol w="436563"/>
                <a:gridCol w="434975"/>
                <a:gridCol w="423862"/>
                <a:gridCol w="446088"/>
                <a:gridCol w="436562"/>
                <a:gridCol w="434975"/>
                <a:gridCol w="434975"/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0355" name="Group 483"/>
          <p:cNvGraphicFramePr>
            <a:graphicFrameLocks noGrp="1"/>
          </p:cNvGraphicFramePr>
          <p:nvPr/>
        </p:nvGraphicFramePr>
        <p:xfrm>
          <a:off x="5638800" y="2362200"/>
          <a:ext cx="3048000" cy="3098802"/>
        </p:xfrm>
        <a:graphic>
          <a:graphicData uri="http://schemas.openxmlformats.org/drawingml/2006/table">
            <a:tbl>
              <a:tblPr/>
              <a:tblGrid>
                <a:gridCol w="436563"/>
                <a:gridCol w="434975"/>
                <a:gridCol w="423862"/>
                <a:gridCol w="446088"/>
                <a:gridCol w="436562"/>
                <a:gridCol w="434975"/>
                <a:gridCol w="434975"/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352" name="Text Box 480"/>
          <p:cNvSpPr txBox="1">
            <a:spLocks noChangeArrowheads="1"/>
          </p:cNvSpPr>
          <p:nvPr/>
        </p:nvSpPr>
        <p:spPr bwMode="auto">
          <a:xfrm>
            <a:off x="4114800" y="36576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erode</a:t>
            </a:r>
          </a:p>
        </p:txBody>
      </p:sp>
      <p:sp>
        <p:nvSpPr>
          <p:cNvPr id="80353" name="Line 481"/>
          <p:cNvSpPr>
            <a:spLocks noChangeShapeType="1"/>
          </p:cNvSpPr>
          <p:nvPr/>
        </p:nvSpPr>
        <p:spPr bwMode="auto">
          <a:xfrm>
            <a:off x="4038600" y="4114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operations: dilation and erosion</a:t>
            </a:r>
          </a:p>
        </p:txBody>
      </p:sp>
      <p:graphicFrame>
        <p:nvGraphicFramePr>
          <p:cNvPr id="83971" name="Group 3"/>
          <p:cNvGraphicFramePr>
            <a:graphicFrameLocks noGrp="1"/>
          </p:cNvGraphicFramePr>
          <p:nvPr/>
        </p:nvGraphicFramePr>
        <p:xfrm>
          <a:off x="457200" y="2362200"/>
          <a:ext cx="3048000" cy="3098802"/>
        </p:xfrm>
        <a:graphic>
          <a:graphicData uri="http://schemas.openxmlformats.org/drawingml/2006/table">
            <a:tbl>
              <a:tblPr/>
              <a:tblGrid>
                <a:gridCol w="436563"/>
                <a:gridCol w="434975"/>
                <a:gridCol w="423862"/>
                <a:gridCol w="446088"/>
                <a:gridCol w="436562"/>
                <a:gridCol w="434975"/>
                <a:gridCol w="434975"/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4037" name="Group 69"/>
          <p:cNvGraphicFramePr>
            <a:graphicFrameLocks noGrp="1"/>
          </p:cNvGraphicFramePr>
          <p:nvPr/>
        </p:nvGraphicFramePr>
        <p:xfrm>
          <a:off x="5638800" y="2362200"/>
          <a:ext cx="3048000" cy="3098802"/>
        </p:xfrm>
        <a:graphic>
          <a:graphicData uri="http://schemas.openxmlformats.org/drawingml/2006/table">
            <a:tbl>
              <a:tblPr/>
              <a:tblGrid>
                <a:gridCol w="436563"/>
                <a:gridCol w="434975"/>
                <a:gridCol w="423862"/>
                <a:gridCol w="446088"/>
                <a:gridCol w="436562"/>
                <a:gridCol w="434975"/>
                <a:gridCol w="434975"/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103" name="Text Box 135"/>
          <p:cNvSpPr txBox="1">
            <a:spLocks noChangeArrowheads="1"/>
          </p:cNvSpPr>
          <p:nvPr/>
        </p:nvSpPr>
        <p:spPr bwMode="auto">
          <a:xfrm>
            <a:off x="4114800" y="36576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dilate</a:t>
            </a:r>
          </a:p>
        </p:txBody>
      </p:sp>
      <p:sp>
        <p:nvSpPr>
          <p:cNvPr id="84104" name="Line 136"/>
          <p:cNvSpPr>
            <a:spLocks noChangeShapeType="1"/>
          </p:cNvSpPr>
          <p:nvPr/>
        </p:nvSpPr>
        <p:spPr bwMode="auto">
          <a:xfrm>
            <a:off x="4038600" y="4114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Images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Color images are made up of three gray scale images, one for each of red, green, and blue</a:t>
            </a:r>
          </a:p>
          <a:p>
            <a:r>
              <a:rPr lang="en-US"/>
              <a:t>Can be 8 or 16 bits per channel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binary operations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Sequential erosion and dilation – tends to smooth objects</a:t>
            </a:r>
          </a:p>
          <a:p>
            <a:r>
              <a:rPr lang="en-US"/>
              <a:t>Hole filling</a:t>
            </a:r>
          </a:p>
          <a:p>
            <a:r>
              <a:rPr lang="en-US"/>
              <a:t>Removing objects at borders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Lectures available online: </a:t>
            </a:r>
            <a:r>
              <a:rPr lang="en-US" dirty="0" smtClean="0"/>
              <a:t>nic.ucsf.edu/edu.html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Gonzalez, Woods, and </a:t>
            </a:r>
            <a:r>
              <a:rPr lang="en-US" dirty="0" err="1"/>
              <a:t>Eddins</a:t>
            </a:r>
            <a:r>
              <a:rPr lang="en-US" dirty="0"/>
              <a:t>: Digital Image Processing (Using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  <a:p>
            <a:r>
              <a:rPr lang="en-US" dirty="0"/>
              <a:t>Pawley: Handbook of Biological </a:t>
            </a:r>
            <a:r>
              <a:rPr lang="en-US" dirty="0" err="1"/>
              <a:t>Confocal</a:t>
            </a:r>
            <a:r>
              <a:rPr lang="en-US" dirty="0"/>
              <a:t> Microscopy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Formats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portable: TIFF</a:t>
            </a:r>
          </a:p>
          <a:p>
            <a:pPr lvl="1"/>
            <a:r>
              <a:rPr lang="en-US"/>
              <a:t>8 or 16-bit, lossless, supports grayscale or RGB</a:t>
            </a:r>
          </a:p>
          <a:p>
            <a:r>
              <a:rPr lang="en-US"/>
              <a:t>OK: JPEG2000, custom formats (nd2, ids, zvi, lsm, etc.)</a:t>
            </a:r>
          </a:p>
          <a:p>
            <a:pPr lvl="1"/>
            <a:r>
              <a:rPr lang="en-US"/>
              <a:t>Lossless, supports full bitdepth</a:t>
            </a:r>
          </a:p>
          <a:p>
            <a:pPr lvl="1"/>
            <a:r>
              <a:rPr lang="en-US"/>
              <a:t>Custom formats often support multidimensional images</a:t>
            </a:r>
          </a:p>
          <a:p>
            <a:pPr lvl="1"/>
            <a:r>
              <a:rPr lang="en-US"/>
              <a:t>Not so portable</a:t>
            </a:r>
          </a:p>
          <a:p>
            <a:r>
              <a:rPr lang="en-US"/>
              <a:t>Bad: Jpeg, GIF, BMP, etc.</a:t>
            </a:r>
          </a:p>
          <a:p>
            <a:pPr lvl="1"/>
            <a:r>
              <a:rPr lang="en-US"/>
              <a:t>Lossy and / or 8-bit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Intensity scaling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r>
              <a:rPr lang="en-US"/>
              <a:t>Computer screens are 8-bit</a:t>
            </a:r>
          </a:p>
          <a:p>
            <a:r>
              <a:rPr lang="en-US"/>
              <a:t>Publishers also want 8-bit files</a:t>
            </a:r>
          </a:p>
          <a:p>
            <a:pPr lvl="4"/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660650" y="2819400"/>
            <a:ext cx="3886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492375" y="49895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165850" y="4989513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4095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381250" y="48006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127250" y="26670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255</a:t>
            </a: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V="1">
            <a:off x="2660650" y="2819400"/>
            <a:ext cx="3886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3727450" y="5257800"/>
            <a:ext cx="188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Intensity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066800" y="3733800"/>
            <a:ext cx="159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Final Intensity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1901825" y="5791200"/>
            <a:ext cx="5337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You lose information in this process – </a:t>
            </a:r>
          </a:p>
          <a:p>
            <a:r>
              <a:rPr lang="en-US" sz="2400"/>
              <a:t>values 4080-4095 all end up as 255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Intensity scaling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2663825" y="2300288"/>
            <a:ext cx="3886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2495550" y="4470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169025" y="44704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4095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2384425" y="42814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130425" y="2147888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255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048000" y="2300288"/>
            <a:ext cx="2743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730625" y="4738688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Intensity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1069975" y="3214688"/>
            <a:ext cx="159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Final Intensity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V="1">
            <a:off x="3048000" y="4648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791200" y="1600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328" name="AutoShape 16"/>
          <p:cNvCxnSpPr>
            <a:cxnSpLocks noChangeShapeType="1"/>
            <a:stCxn id="13321" idx="0"/>
            <a:endCxn id="13321" idx="0"/>
          </p:cNvCxnSpPr>
          <p:nvPr/>
        </p:nvCxnSpPr>
        <p:spPr bwMode="auto">
          <a:xfrm>
            <a:off x="3048000" y="45100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4572000" y="3429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30" name="Freeform 18"/>
          <p:cNvSpPr>
            <a:spLocks/>
          </p:cNvSpPr>
          <p:nvPr/>
        </p:nvSpPr>
        <p:spPr bwMode="auto">
          <a:xfrm rot="2928841">
            <a:off x="3841750" y="3473450"/>
            <a:ext cx="636588" cy="242888"/>
          </a:xfrm>
          <a:custGeom>
            <a:avLst/>
            <a:gdLst/>
            <a:ahLst/>
            <a:cxnLst>
              <a:cxn ang="0">
                <a:pos x="0" y="248"/>
              </a:cxn>
              <a:cxn ang="0">
                <a:pos x="336" y="8"/>
              </a:cxn>
              <a:cxn ang="0">
                <a:pos x="672" y="200"/>
              </a:cxn>
            </a:cxnLst>
            <a:rect l="0" t="0" r="r" b="b"/>
            <a:pathLst>
              <a:path w="672" h="248">
                <a:moveTo>
                  <a:pt x="0" y="248"/>
                </a:moveTo>
                <a:cubicBezTo>
                  <a:pt x="112" y="132"/>
                  <a:pt x="224" y="16"/>
                  <a:pt x="336" y="8"/>
                </a:cubicBezTo>
                <a:cubicBezTo>
                  <a:pt x="448" y="0"/>
                  <a:pt x="632" y="144"/>
                  <a:pt x="672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2743200" y="5105400"/>
            <a:ext cx="55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Min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486400" y="1295400"/>
            <a:ext cx="61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Max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4876800" y="35052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Brightness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3200400" y="3048000"/>
            <a:ext cx="104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Contrast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scaling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41325" y="5218113"/>
            <a:ext cx="2190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Scaled to min / max</a:t>
            </a:r>
          </a:p>
          <a:p>
            <a:r>
              <a:rPr lang="en-US"/>
              <a:t>(874 / 25438)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3429000" y="5181600"/>
            <a:ext cx="1543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(874 / 19200)</a:t>
            </a:r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1676400"/>
            <a:ext cx="2466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6324600" y="5181600"/>
            <a:ext cx="1670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(6400 / 18432)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381000" y="6248400"/>
            <a:ext cx="838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457200" y="6248400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Drosophila S2 cell with mCherry-tubulin (Nico Stuurman)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/>
              <a:t>Gamma correction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92200"/>
            <a:ext cx="650875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3581400" y="4191000"/>
            <a:ext cx="160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105400" y="4572000"/>
            <a:ext cx="538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029200" y="3581400"/>
            <a:ext cx="728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=2.2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106738" y="2667000"/>
            <a:ext cx="8556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=0.45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914400" y="60960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Other contrast stretching transforms….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657600" y="5638800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Input Intensity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 rot="16200000">
            <a:off x="357982" y="3299618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Output Intensity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15014</TotalTime>
  <Words>1230</Words>
  <Application>Microsoft Office PowerPoint</Application>
  <PresentationFormat>On-screen Show (4:3)</PresentationFormat>
  <Paragraphs>530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Symbol</vt:lpstr>
      <vt:lpstr>Times New Roman</vt:lpstr>
      <vt:lpstr>Default Design</vt:lpstr>
      <vt:lpstr>Introduction to Digital Image Analysis</vt:lpstr>
      <vt:lpstr>Bitdepth</vt:lpstr>
      <vt:lpstr>Bitdepth and file formats</vt:lpstr>
      <vt:lpstr>Color Images</vt:lpstr>
      <vt:lpstr>File Formats</vt:lpstr>
      <vt:lpstr>Intensity scaling</vt:lpstr>
      <vt:lpstr>Intensity scaling</vt:lpstr>
      <vt:lpstr>Effect of scaling</vt:lpstr>
      <vt:lpstr>Gamma correction</vt:lpstr>
      <vt:lpstr>Effect of gamma</vt:lpstr>
      <vt:lpstr>What are acceptable image manipulations?</vt:lpstr>
      <vt:lpstr>Background correction</vt:lpstr>
      <vt:lpstr>Estimating background from image</vt:lpstr>
      <vt:lpstr>Dark image</vt:lpstr>
      <vt:lpstr>Dark image</vt:lpstr>
      <vt:lpstr>Shading correction</vt:lpstr>
      <vt:lpstr>Shading correction</vt:lpstr>
      <vt:lpstr>Correction procedure</vt:lpstr>
      <vt:lpstr>More formally…</vt:lpstr>
      <vt:lpstr>If photobleaching…</vt:lpstr>
      <vt:lpstr>Measuring Excitation and Detection Distributions</vt:lpstr>
      <vt:lpstr>Slide 22</vt:lpstr>
      <vt:lpstr>Correcting</vt:lpstr>
      <vt:lpstr>Back to digital image analysis</vt:lpstr>
      <vt:lpstr>How this works</vt:lpstr>
      <vt:lpstr>Why smooth?</vt:lpstr>
      <vt:lpstr>Actual PSF</vt:lpstr>
      <vt:lpstr>Why smooth?</vt:lpstr>
      <vt:lpstr>Smoothing</vt:lpstr>
      <vt:lpstr>Other filters</vt:lpstr>
      <vt:lpstr>Edge Detection</vt:lpstr>
      <vt:lpstr>Other filters</vt:lpstr>
      <vt:lpstr>Unsharp Masking</vt:lpstr>
      <vt:lpstr>Nonlinear filters</vt:lpstr>
      <vt:lpstr>Thresholding</vt:lpstr>
      <vt:lpstr>One problem with this approach…</vt:lpstr>
      <vt:lpstr>Binary images</vt:lpstr>
      <vt:lpstr>Binary operations: dilation and erosion</vt:lpstr>
      <vt:lpstr>Binary operations: dilation and erosion</vt:lpstr>
      <vt:lpstr>Other binary operations</vt:lpstr>
      <vt:lpstr>Further reading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Digital Image Analysis</dc:title>
  <dc:creator>kthorn</dc:creator>
  <cp:lastModifiedBy>Thorn, Kurt</cp:lastModifiedBy>
  <cp:revision>24</cp:revision>
  <dcterms:created xsi:type="dcterms:W3CDTF">2008-10-21T19:35:35Z</dcterms:created>
  <dcterms:modified xsi:type="dcterms:W3CDTF">2009-07-21T18:46:11Z</dcterms:modified>
</cp:coreProperties>
</file>